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1"/>
  </p:sldMasterIdLst>
  <p:notesMasterIdLst>
    <p:notesMasterId r:id="rId18"/>
  </p:notes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8" r:id="rId11"/>
    <p:sldId id="269" r:id="rId12"/>
    <p:sldId id="270" r:id="rId13"/>
    <p:sldId id="271" r:id="rId14"/>
    <p:sldId id="264" r:id="rId15"/>
    <p:sldId id="263" r:id="rId16"/>
    <p:sldId id="265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9642" autoAdjust="0"/>
  </p:normalViewPr>
  <p:slideViewPr>
    <p:cSldViewPr snapToGrid="0" snapToObjects="1">
      <p:cViewPr varScale="1">
        <p:scale>
          <a:sx n="61" d="100"/>
          <a:sy n="61" d="100"/>
        </p:scale>
        <p:origin x="-564" y="-7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53440" y="1645920"/>
            <a:ext cx="12562637" cy="2194560"/>
          </a:xfrm>
          <a:ln>
            <a:noFill/>
          </a:ln>
        </p:spPr>
        <p:txBody>
          <a:bodyPr vert="horz" tIns="0" rIns="26124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8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53440" y="3874243"/>
            <a:ext cx="12567514" cy="2103120"/>
          </a:xfrm>
        </p:spPr>
        <p:txBody>
          <a:bodyPr lIns="0" rIns="26124"/>
          <a:lstStyle>
            <a:lvl1pPr marL="0" marR="65311" indent="0" algn="r">
              <a:buNone/>
              <a:defRPr>
                <a:solidFill>
                  <a:schemeClr val="tx1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97282"/>
            <a:ext cx="3291840" cy="625411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97282"/>
            <a:ext cx="9631680" cy="625411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63" y="1580083"/>
            <a:ext cx="12435840" cy="163494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80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63" y="3245597"/>
            <a:ext cx="12435840" cy="1811654"/>
          </a:xfrm>
        </p:spPr>
        <p:txBody>
          <a:bodyPr lIns="65311" rIns="65311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 tIns="65311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226298"/>
            <a:ext cx="6464301" cy="791222"/>
          </a:xfrm>
        </p:spPr>
        <p:txBody>
          <a:bodyPr lIns="65311" tIns="0" rIns="65311" bIns="0" anchor="ctr">
            <a:noAutofit/>
          </a:bodyPr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2231709"/>
            <a:ext cx="6466840" cy="785812"/>
          </a:xfrm>
        </p:spPr>
        <p:txBody>
          <a:bodyPr lIns="65311" tIns="0" rIns="65311" bIns="0" anchor="ctr"/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3017520"/>
            <a:ext cx="6464301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3017520"/>
            <a:ext cx="6466840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289280" cy="1371600"/>
          </a:xfrm>
        </p:spPr>
        <p:txBody>
          <a:bodyPr vert="horz" tIns="6531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71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17222"/>
            <a:ext cx="4389120" cy="139446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7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2011680"/>
            <a:ext cx="4389120" cy="5486400"/>
          </a:xfrm>
        </p:spPr>
        <p:txBody>
          <a:bodyPr lIns="26124" rIns="26124"/>
          <a:lstStyle>
            <a:lvl1pPr marL="0" indent="0" algn="l">
              <a:buNone/>
              <a:defRPr sz="20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300"/>
            </a:lvl4pPr>
            <a:lvl5pPr indent="0" algn="l"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0080" y="2011680"/>
            <a:ext cx="8178800" cy="5486400"/>
          </a:xfrm>
        </p:spPr>
        <p:txBody>
          <a:bodyPr tIns="0"/>
          <a:lstStyle>
            <a:lvl1pPr>
              <a:defRPr sz="4000"/>
            </a:lvl1pPr>
            <a:lvl2pPr>
              <a:defRPr sz="3700"/>
            </a:lvl2pPr>
            <a:lvl3pPr>
              <a:defRPr sz="3400"/>
            </a:lvl3pPr>
            <a:lvl4pPr>
              <a:defRPr sz="29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5065205" y="1329692"/>
            <a:ext cx="8412480" cy="49377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2806614" y="6431723"/>
            <a:ext cx="248717" cy="18653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12396"/>
            <a:ext cx="3540557" cy="1899145"/>
          </a:xfrm>
        </p:spPr>
        <p:txBody>
          <a:bodyPr vert="horz" lIns="65311" tIns="65311" rIns="65311" bIns="65311" anchor="b"/>
          <a:lstStyle>
            <a:lvl1pPr algn="l">
              <a:buNone/>
              <a:defRPr sz="29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3394542"/>
            <a:ext cx="3535680" cy="2615184"/>
          </a:xfrm>
        </p:spPr>
        <p:txBody>
          <a:bodyPr lIns="91435" rIns="65311" bIns="65311" anchor="t"/>
          <a:lstStyle>
            <a:lvl1pPr marL="0" indent="0" algn="l">
              <a:spcBef>
                <a:spcPts val="357"/>
              </a:spcBef>
              <a:buFontTx/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23520" y="7627621"/>
            <a:ext cx="975360" cy="438150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5577269" y="1439420"/>
            <a:ext cx="7388352" cy="471830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5240" y="6979920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7010400" y="7463791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5240" y="-8573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010400" y="-8572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  <a:prstGeom prst="rect">
            <a:avLst/>
          </a:prstGeom>
        </p:spPr>
        <p:txBody>
          <a:bodyPr vert="horz" lIns="0" tIns="65311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2322576"/>
            <a:ext cx="13167360" cy="5266944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CB97365-EBCA-4027-87D5-99FC1D4DF0BB}" type="datetimeFigureOut">
              <a:rPr lang="en-US" smtClean="0"/>
              <a:pPr/>
              <a:t>7/20/2023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267200" y="7627621"/>
            <a:ext cx="536448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679680" y="7627621"/>
            <a:ext cx="121920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30427" y="242890"/>
            <a:ext cx="14688877" cy="779069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71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91866" indent="-39186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indent="-35268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indent="-35268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087" indent="-30043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953" indent="-30043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81819" indent="-30043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indent="-26124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34929" indent="-261244" algn="l" rtl="0" eaLnBrk="1" latinLnBrk="0" hangingPunct="1">
        <a:spcBef>
          <a:spcPct val="20000"/>
        </a:spcBef>
        <a:buClr>
          <a:schemeClr val="tx2"/>
        </a:buClr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526795" indent="-26124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INTERNSHIP/Superstore%20Analysis%20-%20Jupyter%20Notebook.pdf" TargetMode="External"/><Relationship Id="rId5" Type="http://schemas.openxmlformats.org/officeDocument/2006/relationships/slide" Target="slide14.xml"/><Relationship Id="rId4" Type="http://schemas.openxmlformats.org/officeDocument/2006/relationships/hyperlink" Target="../../Downloads/superstore_sales.xls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13940" y="3006804"/>
            <a:ext cx="629944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/>
              <a:t>        </a:t>
            </a:r>
            <a:r>
              <a:rPr lang="en-US" sz="7200" dirty="0" smtClean="0">
                <a:latin typeface="Berlin Sans FB Demi" pitchFamily="34" charset="0"/>
              </a:rPr>
              <a:t>TEAM</a:t>
            </a:r>
          </a:p>
          <a:p>
            <a:r>
              <a:rPr lang="en-US" sz="6000" dirty="0" smtClean="0">
                <a:latin typeface="Berlin Sans FB" pitchFamily="34" charset="0"/>
              </a:rPr>
              <a:t> </a:t>
            </a:r>
            <a:r>
              <a:rPr lang="en-US" sz="6000" dirty="0" smtClean="0">
                <a:latin typeface="Berlin Sans FB" pitchFamily="34" charset="0"/>
              </a:rPr>
              <a:t>DATA </a:t>
            </a:r>
            <a:r>
              <a:rPr lang="en-US" sz="6000" dirty="0" smtClean="0">
                <a:latin typeface="Berlin Sans FB" pitchFamily="34" charset="0"/>
              </a:rPr>
              <a:t>ANALYTICS</a:t>
            </a:r>
            <a:endParaRPr lang="en-US" sz="6000" dirty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13263" y="1115878"/>
            <a:ext cx="22557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 smtClean="0">
                <a:latin typeface="Berlin Sans FB" pitchFamily="34" charset="0"/>
              </a:rPr>
              <a:t>Modelling</a:t>
            </a:r>
            <a:endParaRPr lang="en-US" sz="4000" dirty="0">
              <a:latin typeface="Berlin Sans FB" pitchFamily="34" charset="0"/>
            </a:endParaRPr>
          </a:p>
        </p:txBody>
      </p:sp>
      <p:pic>
        <p:nvPicPr>
          <p:cNvPr id="2050" name="Picture 2" descr="C:\Users\ADMIN\OneDrive\Desktop\Capture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948" y="2104783"/>
            <a:ext cx="6525808" cy="5476875"/>
          </a:xfrm>
          <a:prstGeom prst="rect">
            <a:avLst/>
          </a:prstGeom>
          <a:noFill/>
        </p:spPr>
      </p:pic>
      <p:pic>
        <p:nvPicPr>
          <p:cNvPr id="2051" name="Picture 3" descr="C:\Users\ADMIN\OneDrive\Desktop\Capture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8224" y="2104783"/>
            <a:ext cx="7190568" cy="547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32896" y="1255363"/>
            <a:ext cx="4504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latin typeface="Berlin Sans FB" pitchFamily="34" charset="0"/>
              </a:rPr>
              <a:t>Modelling</a:t>
            </a:r>
            <a:endParaRPr lang="en-US" sz="3600" dirty="0">
              <a:latin typeface="Berlin Sans FB" pitchFamily="34" charset="0"/>
            </a:endParaRPr>
          </a:p>
        </p:txBody>
      </p:sp>
      <p:pic>
        <p:nvPicPr>
          <p:cNvPr id="3074" name="Picture 2" descr="C:\Users\ADMIN\OneDrive\Desktop\Capture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401" y="2210850"/>
            <a:ext cx="6264356" cy="5419725"/>
          </a:xfrm>
          <a:prstGeom prst="rect">
            <a:avLst/>
          </a:prstGeom>
          <a:noFill/>
        </p:spPr>
      </p:pic>
      <p:pic>
        <p:nvPicPr>
          <p:cNvPr id="3075" name="Picture 3" descr="C:\Users\ADMIN\OneDrive\Desktop\Capture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68705" y="2210850"/>
            <a:ext cx="6422837" cy="5400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3508" y="1288439"/>
            <a:ext cx="18405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Berlin Sans FB" pitchFamily="34" charset="0"/>
              </a:rPr>
              <a:t>Modelling</a:t>
            </a:r>
            <a:endParaRPr lang="en-US" sz="3200" dirty="0">
              <a:latin typeface="Berlin Sans FB" pitchFamily="34" charset="0"/>
            </a:endParaRPr>
          </a:p>
        </p:txBody>
      </p:sp>
      <p:pic>
        <p:nvPicPr>
          <p:cNvPr id="4098" name="Picture 2" descr="C:\Users\ADMIN\OneDrive\Desktop\Capture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078" y="2253631"/>
            <a:ext cx="6003708" cy="5210175"/>
          </a:xfrm>
          <a:prstGeom prst="rect">
            <a:avLst/>
          </a:prstGeom>
          <a:noFill/>
        </p:spPr>
      </p:pic>
      <p:pic>
        <p:nvPicPr>
          <p:cNvPr id="4099" name="Picture 3" descr="C:\Users\ADMIN\OneDrive\Desktop\Capture 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04076" y="2253631"/>
            <a:ext cx="6562853" cy="4772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8359" y="1332854"/>
            <a:ext cx="18405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Berlin Sans FB" pitchFamily="34" charset="0"/>
              </a:rPr>
              <a:t>Modelling</a:t>
            </a:r>
            <a:endParaRPr lang="en-US" sz="3200" dirty="0">
              <a:latin typeface="Berlin Sans FB" pitchFamily="34" charset="0"/>
            </a:endParaRPr>
          </a:p>
        </p:txBody>
      </p:sp>
      <p:pic>
        <p:nvPicPr>
          <p:cNvPr id="1026" name="Picture 2" descr="C:\Users\ADMIN\OneDrive\Desktop\Capture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929" y="2154264"/>
            <a:ext cx="5916623" cy="5369437"/>
          </a:xfrm>
          <a:prstGeom prst="rect">
            <a:avLst/>
          </a:prstGeom>
          <a:noFill/>
        </p:spPr>
      </p:pic>
      <p:pic>
        <p:nvPicPr>
          <p:cNvPr id="1027" name="Picture 3" descr="C:\Users\ADMIN\OneDrive\Desktop\Capture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8927" y="2154264"/>
            <a:ext cx="5660612" cy="5150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23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5230" y="1922903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b="1" kern="0" spc="-9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Links</a:t>
            </a:r>
            <a:endParaRPr lang="en-US" sz="4647" dirty="0"/>
          </a:p>
        </p:txBody>
      </p:sp>
      <p:sp>
        <p:nvSpPr>
          <p:cNvPr id="14" name="Text 11"/>
          <p:cNvSpPr/>
          <p:nvPr/>
        </p:nvSpPr>
        <p:spPr>
          <a:xfrm>
            <a:off x="1055251" y="5218076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endParaRPr lang="en-US" sz="2788" dirty="0"/>
          </a:p>
        </p:txBody>
      </p:sp>
      <p:sp>
        <p:nvSpPr>
          <p:cNvPr id="19" name="Rectangle 18"/>
          <p:cNvSpPr/>
          <p:nvPr/>
        </p:nvSpPr>
        <p:spPr>
          <a:xfrm>
            <a:off x="1055251" y="3223647"/>
            <a:ext cx="20127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Data Set</a:t>
            </a:r>
            <a:r>
              <a:rPr lang="en-US" sz="4800" dirty="0" smtClean="0"/>
              <a:t>:</a:t>
            </a:r>
            <a:endParaRPr lang="en-US" sz="4800" dirty="0"/>
          </a:p>
        </p:txBody>
      </p:sp>
      <p:sp>
        <p:nvSpPr>
          <p:cNvPr id="20" name="Rectangle 19">
            <a:hlinkClick r:id="rId4" action="ppaction://hlinkfile"/>
          </p:cNvPr>
          <p:cNvSpPr/>
          <p:nvPr/>
        </p:nvSpPr>
        <p:spPr>
          <a:xfrm>
            <a:off x="1754202" y="4114800"/>
            <a:ext cx="7705379" cy="523220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hlinkClick r:id="rId5" action="ppaction://hlinksldjump"/>
              </a:rPr>
              <a:t>https://</a:t>
            </a:r>
            <a:r>
              <a:rPr lang="en-US" sz="2800" dirty="0" smtClean="0">
                <a:solidFill>
                  <a:srgbClr val="FF0000"/>
                </a:solidFill>
                <a:hlinkClick r:id="rId5" action="ppaction://hlinksldjump"/>
              </a:rPr>
              <a:t>github.com/topics/superstore-data-analysis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hlinkClick r:id="rId6" action="ppaction://hlinkfile"/>
          </p:cNvPr>
          <p:cNvSpPr/>
          <p:nvPr/>
        </p:nvSpPr>
        <p:spPr>
          <a:xfrm>
            <a:off x="1754202" y="5937492"/>
            <a:ext cx="8362417" cy="4616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hlinkClick r:id="rId5" action="ppaction://hlinksldjump"/>
              </a:rPr>
              <a:t>http://</a:t>
            </a:r>
            <a:r>
              <a:rPr lang="en-US" sz="2400" dirty="0" smtClean="0">
                <a:hlinkClick r:id="rId5" action="ppaction://hlinksldjump"/>
              </a:rPr>
              <a:t>localhost:8888/notebooks/Superstore%20Analysis.ipynb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5251" y="5011046"/>
            <a:ext cx="4290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Project Source Code: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1032482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b="1" kern="0" spc="-9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Results</a:t>
            </a:r>
            <a:endParaRPr lang="en-US" sz="4647" dirty="0"/>
          </a:p>
        </p:txBody>
      </p:sp>
      <p:sp>
        <p:nvSpPr>
          <p:cNvPr id="5" name="Shape 2"/>
          <p:cNvSpPr/>
          <p:nvPr/>
        </p:nvSpPr>
        <p:spPr>
          <a:xfrm>
            <a:off x="7291626" y="2280301"/>
            <a:ext cx="47149" cy="4856187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6" name="Shape 3"/>
          <p:cNvSpPr/>
          <p:nvPr/>
        </p:nvSpPr>
        <p:spPr>
          <a:xfrm>
            <a:off x="7580769" y="2740167"/>
            <a:ext cx="826294" cy="46802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7" name="Shape 4"/>
          <p:cNvSpPr/>
          <p:nvPr/>
        </p:nvSpPr>
        <p:spPr>
          <a:xfrm>
            <a:off x="7049631" y="2500010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19652" y="2543976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6"/>
          <p:cNvSpPr/>
          <p:nvPr/>
        </p:nvSpPr>
        <p:spPr>
          <a:xfrm>
            <a:off x="8613577" y="2514547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Revenue Increase</a:t>
            </a:r>
            <a:endParaRPr lang="en-US" sz="2324" dirty="0"/>
          </a:p>
        </p:txBody>
      </p:sp>
      <p:sp>
        <p:nvSpPr>
          <p:cNvPr id="10" name="Text 7"/>
          <p:cNvSpPr/>
          <p:nvPr/>
        </p:nvSpPr>
        <p:spPr>
          <a:xfrm>
            <a:off x="8613577" y="3091537"/>
            <a:ext cx="5131594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analysis resulted in a 24% increase in revenue for the Superstore, stemming from the implementation of our recommendations.</a:t>
            </a:r>
            <a:endParaRPr lang="en-US" sz="1859" dirty="0"/>
          </a:p>
        </p:txBody>
      </p:sp>
      <p:sp>
        <p:nvSpPr>
          <p:cNvPr id="11" name="Shape 8"/>
          <p:cNvSpPr/>
          <p:nvPr/>
        </p:nvSpPr>
        <p:spPr>
          <a:xfrm>
            <a:off x="6223337" y="3911755"/>
            <a:ext cx="826294" cy="46802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12" name="Shape 9"/>
          <p:cNvSpPr/>
          <p:nvPr/>
        </p:nvSpPr>
        <p:spPr>
          <a:xfrm>
            <a:off x="7049631" y="3671599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652" y="3715564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4" name="Text 11"/>
          <p:cNvSpPr/>
          <p:nvPr/>
        </p:nvSpPr>
        <p:spPr>
          <a:xfrm>
            <a:off x="2002869" y="3686136"/>
            <a:ext cx="4013954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Improved Customer Satisfaction</a:t>
            </a:r>
            <a:endParaRPr lang="en-US" sz="2324" dirty="0"/>
          </a:p>
        </p:txBody>
      </p:sp>
      <p:sp>
        <p:nvSpPr>
          <p:cNvPr id="15" name="Text 12"/>
          <p:cNvSpPr/>
          <p:nvPr/>
        </p:nvSpPr>
        <p:spPr>
          <a:xfrm>
            <a:off x="885230" y="4263125"/>
            <a:ext cx="5131594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implementation of our customer experience recommendations led to a 40% increase in customer satisfaction ratings.</a:t>
            </a:r>
            <a:endParaRPr lang="en-US" sz="1859" dirty="0"/>
          </a:p>
        </p:txBody>
      </p:sp>
      <p:sp>
        <p:nvSpPr>
          <p:cNvPr id="16" name="Shape 13"/>
          <p:cNvSpPr/>
          <p:nvPr/>
        </p:nvSpPr>
        <p:spPr>
          <a:xfrm>
            <a:off x="7580769" y="5285324"/>
            <a:ext cx="826294" cy="46802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17" name="Shape 14"/>
          <p:cNvSpPr/>
          <p:nvPr/>
        </p:nvSpPr>
        <p:spPr>
          <a:xfrm>
            <a:off x="7049631" y="5045168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652" y="5089134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9" name="Text 16"/>
          <p:cNvSpPr/>
          <p:nvPr/>
        </p:nvSpPr>
        <p:spPr>
          <a:xfrm>
            <a:off x="8613577" y="5059705"/>
            <a:ext cx="2488049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Increased Efficiency</a:t>
            </a:r>
            <a:endParaRPr lang="en-US" sz="2324" dirty="0"/>
          </a:p>
        </p:txBody>
      </p:sp>
      <p:sp>
        <p:nvSpPr>
          <p:cNvPr id="20" name="Text 17"/>
          <p:cNvSpPr/>
          <p:nvPr/>
        </p:nvSpPr>
        <p:spPr>
          <a:xfrm>
            <a:off x="8613577" y="5636695"/>
            <a:ext cx="5131594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identified inefficiencies in store operations and made recommendations that led to a 15% increase in overall store efficiency.</a:t>
            </a:r>
            <a:endParaRPr lang="en-US" sz="185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22888" y="1518834"/>
            <a:ext cx="13282048" cy="66502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endParaRPr lang="en-US" sz="4647" b="1" kern="0" spc="-93" dirty="0" smtClean="0">
              <a:solidFill>
                <a:srgbClr val="000000"/>
              </a:solidFill>
              <a:latin typeface="Algerian" pitchFamily="82" charset="0"/>
              <a:ea typeface="adonis-web" pitchFamily="34" charset="-122"/>
              <a:cs typeface="adonis-web" pitchFamily="34" charset="-120"/>
            </a:endParaRPr>
          </a:p>
          <a:p>
            <a:pPr marL="0" indent="0">
              <a:lnSpc>
                <a:spcPts val="5809"/>
              </a:lnSpc>
              <a:buNone/>
            </a:pPr>
            <a:r>
              <a:rPr lang="en-US" sz="4647" b="1" kern="0" spc="-93" dirty="0" smtClean="0">
                <a:solidFill>
                  <a:srgbClr val="000000"/>
                </a:solidFill>
                <a:latin typeface="Algerian" pitchFamily="82" charset="0"/>
                <a:ea typeface="adonis-web" pitchFamily="34" charset="-122"/>
                <a:cs typeface="adonis-web" pitchFamily="34" charset="-120"/>
              </a:rPr>
              <a:t>                          Thank </a:t>
            </a:r>
            <a:r>
              <a:rPr lang="en-US" sz="4647" b="1" kern="0" spc="-93" dirty="0" smtClean="0">
                <a:solidFill>
                  <a:srgbClr val="000000"/>
                </a:solidFill>
                <a:latin typeface="Algerian" pitchFamily="82" charset="0"/>
                <a:ea typeface="adonis-web" pitchFamily="34" charset="-122"/>
                <a:cs typeface="adonis-web" pitchFamily="34" charset="-120"/>
              </a:rPr>
              <a:t>You….</a:t>
            </a:r>
          </a:p>
          <a:p>
            <a:pPr marL="0" indent="0">
              <a:lnSpc>
                <a:spcPts val="5809"/>
              </a:lnSpc>
              <a:buNone/>
            </a:pPr>
            <a:endParaRPr lang="en-US" sz="4647" b="1" kern="0" spc="-93" dirty="0" smtClean="0">
              <a:solidFill>
                <a:srgbClr val="000000"/>
              </a:solidFill>
              <a:latin typeface="Algerian" pitchFamily="82" charset="0"/>
              <a:ea typeface="adonis-web" pitchFamily="34" charset="-122"/>
            </a:endParaRPr>
          </a:p>
          <a:p>
            <a:pPr marL="0" indent="0">
              <a:lnSpc>
                <a:spcPts val="5809"/>
              </a:lnSpc>
              <a:buNone/>
            </a:pPr>
            <a:r>
              <a:rPr lang="en-US" sz="4647" b="1" kern="0" spc="-93" dirty="0" smtClean="0">
                <a:solidFill>
                  <a:srgbClr val="000000"/>
                </a:solidFill>
                <a:latin typeface="Algerian" pitchFamily="82" charset="0"/>
                <a:ea typeface="adonis-web" pitchFamily="34" charset="-122"/>
              </a:rPr>
              <a:t>       </a:t>
            </a:r>
            <a:r>
              <a:rPr lang="en-US" sz="4647" b="1" kern="0" spc="-93" dirty="0" smtClean="0">
                <a:solidFill>
                  <a:srgbClr val="000000"/>
                </a:solidFill>
                <a:latin typeface="Algerian" pitchFamily="82" charset="0"/>
                <a:ea typeface="adonis-web" pitchFamily="34" charset="-122"/>
              </a:rPr>
              <a:t>               </a:t>
            </a:r>
            <a:r>
              <a:rPr lang="en-US" sz="4000" b="1" kern="0" spc="-93" dirty="0" smtClean="0">
                <a:solidFill>
                  <a:srgbClr val="000000"/>
                </a:solidFill>
                <a:latin typeface="Constantia" pitchFamily="18" charset="0"/>
                <a:ea typeface="adonis-web" pitchFamily="34" charset="-122"/>
              </a:rPr>
              <a:t> </a:t>
            </a:r>
          </a:p>
          <a:p>
            <a:pPr marL="0" indent="0">
              <a:lnSpc>
                <a:spcPts val="5809"/>
              </a:lnSpc>
              <a:buNone/>
            </a:pPr>
            <a:r>
              <a:rPr lang="en-US" sz="4000" b="1" kern="0" spc="-93" dirty="0" smtClean="0">
                <a:solidFill>
                  <a:srgbClr val="000000"/>
                </a:solidFill>
                <a:latin typeface="Constantia" pitchFamily="18" charset="0"/>
                <a:ea typeface="adonis-web" pitchFamily="34" charset="-122"/>
              </a:rPr>
              <a:t> </a:t>
            </a:r>
            <a:r>
              <a:rPr lang="en-US" sz="4000" b="1" kern="0" spc="-93" dirty="0" smtClean="0">
                <a:solidFill>
                  <a:srgbClr val="000000"/>
                </a:solidFill>
                <a:latin typeface="Constantia" pitchFamily="18" charset="0"/>
                <a:ea typeface="adonis-web" pitchFamily="34" charset="-122"/>
              </a:rPr>
              <a:t>                                                       CHITTURI GOWRI </a:t>
            </a:r>
            <a:r>
              <a:rPr lang="en-US" sz="4000" b="1" kern="0" spc="-93" dirty="0" smtClean="0">
                <a:solidFill>
                  <a:srgbClr val="000000"/>
                </a:solidFill>
                <a:latin typeface="Constantia" pitchFamily="18" charset="0"/>
                <a:ea typeface="adonis-web" pitchFamily="34" charset="-122"/>
              </a:rPr>
              <a:t>SRI </a:t>
            </a:r>
            <a:r>
              <a:rPr lang="en-US" sz="4000" b="1" kern="0" spc="-93" dirty="0" smtClean="0">
                <a:solidFill>
                  <a:srgbClr val="000000"/>
                </a:solidFill>
                <a:latin typeface="Constantia" pitchFamily="18" charset="0"/>
                <a:ea typeface="adonis-web" pitchFamily="34" charset="-122"/>
              </a:rPr>
              <a:t>VALLI</a:t>
            </a:r>
          </a:p>
          <a:p>
            <a:pPr>
              <a:lnSpc>
                <a:spcPts val="5809"/>
              </a:lnSpc>
            </a:pPr>
            <a:r>
              <a:rPr lang="en-US" sz="4000" b="1" kern="0" spc="-93" dirty="0" smtClean="0">
                <a:solidFill>
                  <a:srgbClr val="000000"/>
                </a:solidFill>
                <a:latin typeface="Calibri" pitchFamily="34" charset="0"/>
                <a:ea typeface="adonis-web" pitchFamily="34" charset="-122"/>
                <a:cs typeface="Calibri" pitchFamily="34" charset="0"/>
              </a:rPr>
              <a:t>                                                         </a:t>
            </a:r>
            <a:r>
              <a:rPr lang="en-US" sz="4000" b="1" kern="0" spc="-93" dirty="0" smtClean="0">
                <a:solidFill>
                  <a:srgbClr val="000000"/>
                </a:solidFill>
                <a:latin typeface="Calibri" pitchFamily="34" charset="0"/>
                <a:ea typeface="adonis-web" pitchFamily="34" charset="-122"/>
                <a:cs typeface="Calibri" pitchFamily="34" charset="0"/>
              </a:rPr>
              <a:t>     STU6462751db27d41684174109</a:t>
            </a:r>
            <a:r>
              <a:rPr lang="en-US" sz="4000" b="1" kern="0" spc="-93" dirty="0" smtClean="0">
                <a:solidFill>
                  <a:srgbClr val="000000"/>
                </a:solidFill>
                <a:latin typeface="Constantia" pitchFamily="18" charset="0"/>
                <a:ea typeface="adonis-web" pitchFamily="34" charset="-122"/>
              </a:rPr>
              <a:t> </a:t>
            </a:r>
          </a:p>
          <a:p>
            <a:pPr>
              <a:lnSpc>
                <a:spcPts val="5809"/>
              </a:lnSpc>
            </a:pPr>
            <a:r>
              <a:rPr lang="en-US" sz="4000" b="1" kern="0" spc="-93" dirty="0" smtClean="0">
                <a:solidFill>
                  <a:srgbClr val="000000"/>
                </a:solidFill>
                <a:latin typeface="Constantia" pitchFamily="18" charset="0"/>
                <a:ea typeface="adonis-web" pitchFamily="34" charset="-122"/>
              </a:rPr>
              <a:t> </a:t>
            </a:r>
            <a:r>
              <a:rPr lang="en-US" sz="4000" b="1" kern="0" spc="-93" dirty="0" smtClean="0">
                <a:solidFill>
                  <a:srgbClr val="000000"/>
                </a:solidFill>
                <a:latin typeface="Constantia" pitchFamily="18" charset="0"/>
                <a:ea typeface="adonis-web" pitchFamily="34" charset="-122"/>
              </a:rPr>
              <a:t>                                                         </a:t>
            </a:r>
            <a:r>
              <a:rPr lang="en-US" sz="4000" b="1" kern="0" spc="-93" dirty="0" smtClean="0">
                <a:solidFill>
                  <a:srgbClr val="000000"/>
                </a:solidFill>
                <a:latin typeface="Calibri" pitchFamily="34" charset="0"/>
                <a:ea typeface="adonis-web" pitchFamily="34" charset="-122"/>
                <a:cs typeface="Calibri" pitchFamily="34" charset="0"/>
              </a:rPr>
              <a:t>srivalli.chitturi1834@gmail.com</a:t>
            </a:r>
          </a:p>
          <a:p>
            <a:pPr>
              <a:lnSpc>
                <a:spcPts val="5809"/>
              </a:lnSpc>
            </a:pPr>
            <a:endParaRPr lang="en-US" sz="4000" b="1" kern="0" spc="-93" dirty="0" smtClean="0">
              <a:solidFill>
                <a:srgbClr val="000000"/>
              </a:solidFill>
              <a:latin typeface="Constantia" pitchFamily="18" charset="0"/>
              <a:ea typeface="adonis-web" pitchFamily="34" charset="-122"/>
            </a:endParaRPr>
          </a:p>
          <a:p>
            <a:pPr marL="0" indent="0">
              <a:lnSpc>
                <a:spcPts val="5809"/>
              </a:lnSpc>
              <a:buNone/>
            </a:pPr>
            <a:endParaRPr lang="en-US" sz="4000" b="1" kern="0" spc="-93" dirty="0" smtClean="0">
              <a:solidFill>
                <a:srgbClr val="000000"/>
              </a:solidFill>
              <a:latin typeface="Constantia" pitchFamily="18" charset="0"/>
              <a:ea typeface="adonis-web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3539" y="3254644"/>
            <a:ext cx="86365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ooper Black" pitchFamily="18" charset="0"/>
              </a:rPr>
              <a:t>ATTENDANCE  SYSTEM  BASED ON</a:t>
            </a:r>
          </a:p>
          <a:p>
            <a:r>
              <a:rPr lang="en-US" sz="3600" dirty="0" smtClean="0">
                <a:latin typeface="Cooper Black" pitchFamily="18" charset="0"/>
              </a:rPr>
              <a:t>                 DATA ANLYTICS</a:t>
            </a:r>
            <a:endParaRPr lang="en-US" sz="3600" dirty="0">
              <a:latin typeface="Cooper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81926" y="681925"/>
            <a:ext cx="7576846" cy="3115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971"/>
              </a:lnSpc>
              <a:buNone/>
            </a:pPr>
            <a:r>
              <a:rPr lang="en-US" sz="4000" b="1" kern="0" spc="-112" dirty="0" smtClean="0">
                <a:solidFill>
                  <a:srgbClr val="000000"/>
                </a:solidFill>
                <a:latin typeface="Arial Rounded MT Bold" pitchFamily="34" charset="0"/>
                <a:ea typeface="adonis-web" pitchFamily="34" charset="-122"/>
                <a:cs typeface="adonis-web" pitchFamily="34" charset="-120"/>
              </a:rPr>
              <a:t>PROJECT  TOPIC</a:t>
            </a:r>
            <a:r>
              <a:rPr lang="en-US" sz="5577" b="1" kern="0" spc="-112" dirty="0" smtClean="0">
                <a:solidFill>
                  <a:srgbClr val="000000"/>
                </a:solidFill>
                <a:latin typeface="Arial Rounded MT Bold" pitchFamily="34" charset="0"/>
                <a:ea typeface="adonis-web" pitchFamily="34" charset="-122"/>
                <a:cs typeface="adonis-web" pitchFamily="34" charset="-120"/>
              </a:rPr>
              <a:t>:</a:t>
            </a:r>
          </a:p>
          <a:p>
            <a:pPr marL="0" indent="0">
              <a:lnSpc>
                <a:spcPts val="6971"/>
              </a:lnSpc>
              <a:buNone/>
            </a:pPr>
            <a:r>
              <a:rPr lang="en-US" sz="5577" b="1" kern="0" spc="-112" dirty="0" smtClean="0">
                <a:solidFill>
                  <a:srgbClr val="000000"/>
                </a:solidFill>
                <a:latin typeface="Baskerville Old Face" pitchFamily="18" charset="0"/>
                <a:ea typeface="adonis-web" pitchFamily="34" charset="-122"/>
                <a:cs typeface="adonis-web" pitchFamily="34" charset="-120"/>
              </a:rPr>
              <a:t>    </a:t>
            </a:r>
          </a:p>
          <a:p>
            <a:pPr marL="0" indent="0">
              <a:lnSpc>
                <a:spcPts val="6971"/>
              </a:lnSpc>
              <a:buNone/>
            </a:pPr>
            <a:r>
              <a:rPr lang="en-US" sz="5577" b="1" kern="0" spc="-112" dirty="0" smtClean="0">
                <a:solidFill>
                  <a:srgbClr val="000000"/>
                </a:solidFill>
                <a:latin typeface="Baskerville Old Face" pitchFamily="18" charset="0"/>
                <a:ea typeface="adonis-web" pitchFamily="34" charset="-122"/>
                <a:cs typeface="adonis-web" pitchFamily="34" charset="-120"/>
              </a:rPr>
              <a:t>      Super store Analysis </a:t>
            </a:r>
          </a:p>
          <a:p>
            <a:pPr marL="0" indent="0">
              <a:lnSpc>
                <a:spcPts val="6971"/>
              </a:lnSpc>
              <a:buNone/>
            </a:pPr>
            <a:r>
              <a:rPr lang="en-US" sz="5577" b="1" kern="0" spc="-112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  </a:t>
            </a:r>
          </a:p>
        </p:txBody>
      </p:sp>
      <p:sp>
        <p:nvSpPr>
          <p:cNvPr id="5" name="Text 2"/>
          <p:cNvSpPr/>
          <p:nvPr/>
        </p:nvSpPr>
        <p:spPr>
          <a:xfrm>
            <a:off x="681926" y="4479010"/>
            <a:ext cx="7576845" cy="19062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24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presentation on the Superstore Analysis Project, where we analyzed sales data to uncover insights and improve business outcomes. Join us as we journey through our findings!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885230" y="5707370"/>
            <a:ext cx="377666" cy="374889"/>
          </a:xfrm>
          <a:prstGeom prst="roundRect">
            <a:avLst>
              <a:gd name="adj" fmla="val 2438878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71630" y="1501094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b="1" kern="0" spc="-9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Agenda</a:t>
            </a:r>
            <a:endParaRPr lang="en-US" sz="4647" dirty="0"/>
          </a:p>
        </p:txBody>
      </p:sp>
      <p:sp>
        <p:nvSpPr>
          <p:cNvPr id="5" name="Shape 2"/>
          <p:cNvSpPr/>
          <p:nvPr/>
        </p:nvSpPr>
        <p:spPr>
          <a:xfrm>
            <a:off x="6371630" y="2804578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41651" y="2848544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7" name="Text 4"/>
          <p:cNvSpPr/>
          <p:nvPr/>
        </p:nvSpPr>
        <p:spPr>
          <a:xfrm>
            <a:off x="7138749" y="2877736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</a:t>
            </a:r>
            <a:endParaRPr lang="en-US" sz="2324" dirty="0"/>
          </a:p>
        </p:txBody>
      </p:sp>
      <p:sp>
        <p:nvSpPr>
          <p:cNvPr id="8" name="Text 5"/>
          <p:cNvSpPr/>
          <p:nvPr/>
        </p:nvSpPr>
        <p:spPr>
          <a:xfrm>
            <a:off x="7138749" y="3454725"/>
            <a:ext cx="2801660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 about the background of the project and how it was conducted.</a:t>
            </a:r>
            <a:endParaRPr lang="en-US" sz="1859" dirty="0"/>
          </a:p>
        </p:txBody>
      </p:sp>
      <p:sp>
        <p:nvSpPr>
          <p:cNvPr id="9" name="Shape 6"/>
          <p:cNvSpPr/>
          <p:nvPr/>
        </p:nvSpPr>
        <p:spPr>
          <a:xfrm>
            <a:off x="10176391" y="2804578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46412" y="2848544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1" name="Text 8"/>
          <p:cNvSpPr/>
          <p:nvPr/>
        </p:nvSpPr>
        <p:spPr>
          <a:xfrm>
            <a:off x="10943511" y="2877736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Analysis</a:t>
            </a:r>
            <a:endParaRPr lang="en-US" sz="2324" dirty="0"/>
          </a:p>
        </p:txBody>
      </p:sp>
      <p:sp>
        <p:nvSpPr>
          <p:cNvPr id="12" name="Text 9"/>
          <p:cNvSpPr/>
          <p:nvPr/>
        </p:nvSpPr>
        <p:spPr>
          <a:xfrm>
            <a:off x="10943511" y="3454725"/>
            <a:ext cx="2801660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data insights uncovered and how they can impact business outcomes.</a:t>
            </a:r>
            <a:endParaRPr lang="en-US" sz="1859" dirty="0"/>
          </a:p>
        </p:txBody>
      </p:sp>
      <p:sp>
        <p:nvSpPr>
          <p:cNvPr id="13" name="Shape 10"/>
          <p:cNvSpPr/>
          <p:nvPr/>
        </p:nvSpPr>
        <p:spPr>
          <a:xfrm>
            <a:off x="6371630" y="5174110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41651" y="5218076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5" name="Text 12"/>
          <p:cNvSpPr/>
          <p:nvPr/>
        </p:nvSpPr>
        <p:spPr>
          <a:xfrm>
            <a:off x="7138749" y="5247268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Implementation</a:t>
            </a:r>
            <a:endParaRPr lang="en-US" sz="2324" dirty="0"/>
          </a:p>
        </p:txBody>
      </p:sp>
      <p:sp>
        <p:nvSpPr>
          <p:cNvPr id="16" name="Text 13"/>
          <p:cNvSpPr/>
          <p:nvPr/>
        </p:nvSpPr>
        <p:spPr>
          <a:xfrm>
            <a:off x="7138749" y="5824257"/>
            <a:ext cx="6606421" cy="843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how these insights were put into practice and the positive results they yielded.</a:t>
            </a:r>
            <a:endParaRPr lang="en-US" sz="1859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19720" y="1930703"/>
            <a:ext cx="3305175" cy="512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66"/>
              </a:lnSpc>
              <a:buNone/>
            </a:pPr>
            <a:r>
              <a:rPr lang="en-US" sz="3600" b="1" kern="0" spc="-6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Project Overview</a:t>
            </a:r>
            <a:endParaRPr lang="en-US" sz="3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0" y="2804106"/>
            <a:ext cx="3161824" cy="19396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720" y="4948846"/>
            <a:ext cx="1652587" cy="25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3"/>
              </a:lnSpc>
              <a:buNone/>
            </a:pPr>
            <a:r>
              <a:rPr lang="en-US" sz="1627" b="1" kern="0" spc="-3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Analysis</a:t>
            </a:r>
            <a:endParaRPr lang="en-US" sz="1627" dirty="0"/>
          </a:p>
        </p:txBody>
      </p:sp>
      <p:sp>
        <p:nvSpPr>
          <p:cNvPr id="7" name="Text 3"/>
          <p:cNvSpPr/>
          <p:nvPr/>
        </p:nvSpPr>
        <p:spPr>
          <a:xfrm>
            <a:off x="619720" y="5352691"/>
            <a:ext cx="3161824" cy="5904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42"/>
              </a:lnSpc>
              <a:buNone/>
            </a:pPr>
            <a:r>
              <a:rPr lang="en-US" sz="1301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analyzed historical sales data to identify patterns and trends over time.</a:t>
            </a:r>
            <a:endParaRPr lang="en-US" sz="130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432" y="2804106"/>
            <a:ext cx="3161824" cy="19396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29432" y="4948846"/>
            <a:ext cx="1652587" cy="25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3"/>
              </a:lnSpc>
              <a:buNone/>
            </a:pPr>
            <a:r>
              <a:rPr lang="en-US" sz="1627" b="1" kern="0" spc="-3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Team Collaboration</a:t>
            </a:r>
            <a:endParaRPr lang="en-US" sz="1627" dirty="0"/>
          </a:p>
        </p:txBody>
      </p:sp>
      <p:sp>
        <p:nvSpPr>
          <p:cNvPr id="10" name="Text 5"/>
          <p:cNvSpPr/>
          <p:nvPr/>
        </p:nvSpPr>
        <p:spPr>
          <a:xfrm>
            <a:off x="4029432" y="5352691"/>
            <a:ext cx="3161824" cy="5904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42"/>
              </a:lnSpc>
              <a:buNone/>
            </a:pPr>
            <a:r>
              <a:rPr lang="en-US" sz="1301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team worked together to share ideas and approaches for the analysis.</a:t>
            </a:r>
            <a:endParaRPr lang="en-US" sz="130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2804106"/>
            <a:ext cx="3161824" cy="193968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39144" y="4948846"/>
            <a:ext cx="1652587" cy="25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3"/>
              </a:lnSpc>
              <a:buNone/>
            </a:pPr>
            <a:r>
              <a:rPr lang="en-US" sz="1627" b="1" kern="0" spc="-3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Business Context</a:t>
            </a:r>
            <a:endParaRPr lang="en-US" sz="1627" dirty="0"/>
          </a:p>
        </p:txBody>
      </p:sp>
      <p:sp>
        <p:nvSpPr>
          <p:cNvPr id="13" name="Text 7"/>
          <p:cNvSpPr/>
          <p:nvPr/>
        </p:nvSpPr>
        <p:spPr>
          <a:xfrm>
            <a:off x="7439144" y="5352691"/>
            <a:ext cx="3161824" cy="885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42"/>
              </a:lnSpc>
              <a:buNone/>
            </a:pPr>
            <a:r>
              <a:rPr lang="en-US" sz="1301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considered the broader business context for our analysis, taking into account factors like customer traffic and product promotions.</a:t>
            </a:r>
            <a:endParaRPr lang="en-US" sz="130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856" y="2804106"/>
            <a:ext cx="3161824" cy="193968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48856" y="4948846"/>
            <a:ext cx="1652587" cy="25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3"/>
              </a:lnSpc>
              <a:buNone/>
            </a:pPr>
            <a:r>
              <a:rPr lang="en-US" sz="1627" b="1" kern="0" spc="-3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Visualization</a:t>
            </a:r>
            <a:endParaRPr lang="en-US" sz="1627" dirty="0"/>
          </a:p>
        </p:txBody>
      </p:sp>
      <p:sp>
        <p:nvSpPr>
          <p:cNvPr id="16" name="Text 9"/>
          <p:cNvSpPr/>
          <p:nvPr/>
        </p:nvSpPr>
        <p:spPr>
          <a:xfrm>
            <a:off x="10848856" y="5352691"/>
            <a:ext cx="3161824" cy="885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42"/>
              </a:lnSpc>
              <a:buNone/>
            </a:pPr>
            <a:r>
              <a:rPr lang="en-US" sz="1301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created clear and engaging visualizations to help communicate our findings to stakeholders.</a:t>
            </a:r>
            <a:endParaRPr lang="en-US" sz="130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2297556"/>
            <a:ext cx="5828705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b="1" kern="0" spc="-9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Who are the End Users?</a:t>
            </a:r>
            <a:endParaRPr lang="en-US" sz="4647" dirty="0"/>
          </a:p>
        </p:txBody>
      </p:sp>
      <p:sp>
        <p:nvSpPr>
          <p:cNvPr id="5" name="Shape 2"/>
          <p:cNvSpPr/>
          <p:nvPr/>
        </p:nvSpPr>
        <p:spPr>
          <a:xfrm>
            <a:off x="885230" y="3545375"/>
            <a:ext cx="4129326" cy="2326039"/>
          </a:xfrm>
          <a:prstGeom prst="roundRect">
            <a:avLst>
              <a:gd name="adj" fmla="val 2359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8832" y="3787186"/>
            <a:ext cx="2366843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Store Management</a:t>
            </a:r>
            <a:endParaRPr lang="en-US" sz="2324" dirty="0"/>
          </a:p>
        </p:txBody>
      </p:sp>
      <p:sp>
        <p:nvSpPr>
          <p:cNvPr id="7" name="Text 4"/>
          <p:cNvSpPr/>
          <p:nvPr/>
        </p:nvSpPr>
        <p:spPr>
          <a:xfrm>
            <a:off x="1128832" y="4364175"/>
            <a:ext cx="3642122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Store managers use our analysis to make informed decisions about inventory management.</a:t>
            </a:r>
            <a:endParaRPr lang="en-US" sz="1859" dirty="0"/>
          </a:p>
        </p:txBody>
      </p:sp>
      <p:sp>
        <p:nvSpPr>
          <p:cNvPr id="8" name="Shape 5"/>
          <p:cNvSpPr/>
          <p:nvPr/>
        </p:nvSpPr>
        <p:spPr>
          <a:xfrm>
            <a:off x="5250537" y="3545375"/>
            <a:ext cx="4129326" cy="2591954"/>
          </a:xfrm>
          <a:prstGeom prst="roundRect">
            <a:avLst>
              <a:gd name="adj" fmla="val 2359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94139" y="3787186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Marketing Team</a:t>
            </a:r>
            <a:endParaRPr lang="en-US" sz="2324" dirty="0"/>
          </a:p>
        </p:txBody>
      </p:sp>
      <p:sp>
        <p:nvSpPr>
          <p:cNvPr id="10" name="Text 7"/>
          <p:cNvSpPr/>
          <p:nvPr/>
        </p:nvSpPr>
        <p:spPr>
          <a:xfrm>
            <a:off x="5494139" y="4364175"/>
            <a:ext cx="3642122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marketing team utilizes our insights to tailor promotions and campaigns to customer preferences.</a:t>
            </a:r>
            <a:endParaRPr lang="en-US" sz="1859" dirty="0"/>
          </a:p>
        </p:txBody>
      </p:sp>
      <p:sp>
        <p:nvSpPr>
          <p:cNvPr id="11" name="Shape 8"/>
          <p:cNvSpPr/>
          <p:nvPr/>
        </p:nvSpPr>
        <p:spPr>
          <a:xfrm>
            <a:off x="9615845" y="3545375"/>
            <a:ext cx="4129326" cy="2326039"/>
          </a:xfrm>
          <a:prstGeom prst="roundRect">
            <a:avLst>
              <a:gd name="adj" fmla="val 2359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9447" y="3787186"/>
            <a:ext cx="2632829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Executive Leadership</a:t>
            </a:r>
            <a:endParaRPr lang="en-US" sz="2324" dirty="0"/>
          </a:p>
        </p:txBody>
      </p:sp>
      <p:sp>
        <p:nvSpPr>
          <p:cNvPr id="13" name="Text 10"/>
          <p:cNvSpPr/>
          <p:nvPr/>
        </p:nvSpPr>
        <p:spPr>
          <a:xfrm>
            <a:off x="9859447" y="4364175"/>
            <a:ext cx="3642122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analysis is used by executive leadership to inform high-level strategic decisions and initiatives.</a:t>
            </a:r>
            <a:endParaRPr lang="en-US" sz="185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774598"/>
            <a:ext cx="6311503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b="1" kern="0" spc="-9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Solution and Presentation</a:t>
            </a:r>
            <a:endParaRPr lang="en-US" sz="4647" dirty="0"/>
          </a:p>
        </p:txBody>
      </p:sp>
      <p:sp>
        <p:nvSpPr>
          <p:cNvPr id="5" name="Shape 2"/>
          <p:cNvSpPr/>
          <p:nvPr/>
        </p:nvSpPr>
        <p:spPr>
          <a:xfrm>
            <a:off x="885230" y="4497490"/>
            <a:ext cx="12859941" cy="46802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6" name="Shape 3"/>
          <p:cNvSpPr/>
          <p:nvPr/>
        </p:nvSpPr>
        <p:spPr>
          <a:xfrm>
            <a:off x="4017645" y="4497490"/>
            <a:ext cx="47149" cy="820218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7" name="Shape 4"/>
          <p:cNvSpPr/>
          <p:nvPr/>
        </p:nvSpPr>
        <p:spPr>
          <a:xfrm>
            <a:off x="3775710" y="423393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45731" y="4277898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6"/>
          <p:cNvSpPr/>
          <p:nvPr/>
        </p:nvSpPr>
        <p:spPr>
          <a:xfrm>
            <a:off x="2860834" y="5551954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Analysis</a:t>
            </a:r>
            <a:endParaRPr lang="en-US" sz="2324" dirty="0"/>
          </a:p>
        </p:txBody>
      </p:sp>
      <p:sp>
        <p:nvSpPr>
          <p:cNvPr id="10" name="Text 7"/>
          <p:cNvSpPr/>
          <p:nvPr/>
        </p:nvSpPr>
        <p:spPr>
          <a:xfrm>
            <a:off x="1121212" y="6128944"/>
            <a:ext cx="5840016" cy="843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conducted an in-depth analysis of sales data and uncovered insights that could drive business improvements.</a:t>
            </a:r>
            <a:endParaRPr lang="en-US" sz="1859" dirty="0"/>
          </a:p>
        </p:txBody>
      </p:sp>
      <p:sp>
        <p:nvSpPr>
          <p:cNvPr id="11" name="Shape 8"/>
          <p:cNvSpPr/>
          <p:nvPr/>
        </p:nvSpPr>
        <p:spPr>
          <a:xfrm>
            <a:off x="7291626" y="3677272"/>
            <a:ext cx="47149" cy="820218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12" name="Shape 9"/>
          <p:cNvSpPr/>
          <p:nvPr/>
        </p:nvSpPr>
        <p:spPr>
          <a:xfrm>
            <a:off x="7049691" y="423393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712" y="4277898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88" dirty="0"/>
          </a:p>
        </p:txBody>
      </p:sp>
      <p:sp>
        <p:nvSpPr>
          <p:cNvPr id="14" name="Text 11"/>
          <p:cNvSpPr/>
          <p:nvPr/>
        </p:nvSpPr>
        <p:spPr>
          <a:xfrm>
            <a:off x="6134814" y="2022417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Visualization</a:t>
            </a:r>
            <a:endParaRPr lang="en-US" sz="2324" dirty="0"/>
          </a:p>
        </p:txBody>
      </p:sp>
      <p:sp>
        <p:nvSpPr>
          <p:cNvPr id="15" name="Text 12"/>
          <p:cNvSpPr/>
          <p:nvPr/>
        </p:nvSpPr>
        <p:spPr>
          <a:xfrm>
            <a:off x="4395192" y="2599406"/>
            <a:ext cx="5840016" cy="843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created a series of visualizations to help communicate our findings to stakeholders, including graphs and charts.</a:t>
            </a:r>
            <a:endParaRPr lang="en-US" sz="1859" dirty="0"/>
          </a:p>
        </p:txBody>
      </p:sp>
      <p:sp>
        <p:nvSpPr>
          <p:cNvPr id="16" name="Shape 13"/>
          <p:cNvSpPr/>
          <p:nvPr/>
        </p:nvSpPr>
        <p:spPr>
          <a:xfrm>
            <a:off x="10565606" y="4497490"/>
            <a:ext cx="47149" cy="820218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23671" y="4233933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493693" y="4277898"/>
            <a:ext cx="191095" cy="439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6"/>
              </a:lnSpc>
              <a:buNone/>
            </a:pPr>
            <a:r>
              <a:rPr lang="en-US" sz="2788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88" dirty="0"/>
          </a:p>
        </p:txBody>
      </p:sp>
      <p:sp>
        <p:nvSpPr>
          <p:cNvPr id="19" name="Text 16"/>
          <p:cNvSpPr/>
          <p:nvPr/>
        </p:nvSpPr>
        <p:spPr>
          <a:xfrm>
            <a:off x="9408795" y="5551954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Recommendations</a:t>
            </a:r>
            <a:endParaRPr lang="en-US" sz="2324" dirty="0"/>
          </a:p>
        </p:txBody>
      </p:sp>
      <p:sp>
        <p:nvSpPr>
          <p:cNvPr id="20" name="Text 17"/>
          <p:cNvSpPr/>
          <p:nvPr/>
        </p:nvSpPr>
        <p:spPr>
          <a:xfrm>
            <a:off x="7669173" y="6128944"/>
            <a:ext cx="5840016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presented our findings to stakeholders and provided actionable recommendations to improve sales and drive revenue growth.</a:t>
            </a:r>
            <a:endParaRPr lang="en-US" sz="185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939587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b="1" kern="0" spc="-9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Wow in System</a:t>
            </a:r>
            <a:endParaRPr lang="en-US" sz="464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30" y="2187406"/>
            <a:ext cx="4050506" cy="24848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5230" y="4965156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Experience</a:t>
            </a:r>
            <a:endParaRPr lang="en-US" sz="2324" dirty="0"/>
          </a:p>
        </p:txBody>
      </p:sp>
      <p:sp>
        <p:nvSpPr>
          <p:cNvPr id="7" name="Text 3"/>
          <p:cNvSpPr/>
          <p:nvPr/>
        </p:nvSpPr>
        <p:spPr>
          <a:xfrm>
            <a:off x="885230" y="5542145"/>
            <a:ext cx="4050506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explored the user experience in Superstore cafe and provided recommendations to enhance the customer experience.</a:t>
            </a:r>
            <a:endParaRPr lang="en-US" sz="185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828" y="2187406"/>
            <a:ext cx="4050625" cy="2485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9828" y="4965274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Security System</a:t>
            </a:r>
            <a:endParaRPr lang="en-US" sz="2324" dirty="0"/>
          </a:p>
        </p:txBody>
      </p:sp>
      <p:sp>
        <p:nvSpPr>
          <p:cNvPr id="10" name="Text 5"/>
          <p:cNvSpPr/>
          <p:nvPr/>
        </p:nvSpPr>
        <p:spPr>
          <a:xfrm>
            <a:off x="5289828" y="5542263"/>
            <a:ext cx="4050625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conducted an analysis of the current security system and recommended improvements to enhance the safety of the store.</a:t>
            </a:r>
            <a:endParaRPr lang="en-US" sz="185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545" y="2187406"/>
            <a:ext cx="4050625" cy="2485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94545" y="4965274"/>
            <a:ext cx="2360771" cy="366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5"/>
              </a:lnSpc>
              <a:buNone/>
            </a:pPr>
            <a:r>
              <a:rPr lang="en-US" sz="2324" b="1" kern="0" spc="-4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Parking</a:t>
            </a:r>
            <a:endParaRPr lang="en-US" sz="2324" dirty="0"/>
          </a:p>
        </p:txBody>
      </p:sp>
      <p:sp>
        <p:nvSpPr>
          <p:cNvPr id="13" name="Text 7"/>
          <p:cNvSpPr/>
          <p:nvPr/>
        </p:nvSpPr>
        <p:spPr>
          <a:xfrm>
            <a:off x="9694545" y="5542263"/>
            <a:ext cx="4050625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46"/>
              </a:lnSpc>
              <a:buNone/>
            </a:pPr>
            <a:r>
              <a:rPr lang="en-US" sz="1859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performed an analysis of the parking situation and proposed solutions to reduce customer wait times and alleviate parking congestion.</a:t>
            </a:r>
            <a:endParaRPr lang="en-US" sz="185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549112" y="588936"/>
            <a:ext cx="4721662" cy="732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9"/>
              </a:lnSpc>
              <a:buNone/>
            </a:pPr>
            <a:r>
              <a:rPr lang="en-US" sz="4647" b="1" kern="0" spc="-93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  </a:t>
            </a:r>
            <a:r>
              <a:rPr lang="en-US" sz="4647" b="1" kern="0" spc="-93" dirty="0" err="1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Modelling</a:t>
            </a:r>
            <a:r>
              <a:rPr lang="en-US" sz="4647" b="1" kern="0" spc="-93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endParaRPr lang="en-US" sz="4647" dirty="0"/>
          </a:p>
        </p:txBody>
      </p:sp>
      <p:pic>
        <p:nvPicPr>
          <p:cNvPr id="1028" name="Picture 4" descr="C:\Users\ADMIN\OneDrive\Desktop\Capture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177" y="1658319"/>
            <a:ext cx="6817531" cy="5951349"/>
          </a:xfrm>
          <a:prstGeom prst="rect">
            <a:avLst/>
          </a:prstGeom>
          <a:noFill/>
        </p:spPr>
      </p:pic>
      <p:pic>
        <p:nvPicPr>
          <p:cNvPr id="1029" name="Picture 5" descr="C:\Users\ADMIN\OneDrive\Desktop\Capture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5166" y="1658319"/>
            <a:ext cx="6679770" cy="5951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129</TotalTime>
  <Words>473</Words>
  <Application>Microsoft Office PowerPoint</Application>
  <PresentationFormat>Custom</PresentationFormat>
  <Paragraphs>89</Paragraphs>
  <Slides>16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16</cp:revision>
  <dcterms:created xsi:type="dcterms:W3CDTF">2023-07-20T14:54:42Z</dcterms:created>
  <dcterms:modified xsi:type="dcterms:W3CDTF">2023-07-20T17:14:50Z</dcterms:modified>
</cp:coreProperties>
</file>